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Eduardo%20P&#233;rez\ICAI\ESTADISTICAS\Estad&#237;sticas%202021\Descargas%202021\Noviembre\DescargaSolicitudes_5_54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Eduardo%20P&#233;rez\ICAI\ESTADISTICAS\Estad&#237;sticas%202021\Descargas%202021\Noviembre\DescargaSolicitudes_5_54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Medio de Entrada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2727272727272727"/>
                  <c:y val="0.1767955801104972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7E-3"/>
                  <c:y val="-0.11996842936069456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232323232323232"/>
                  <c:y val="2.84135753749013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2853535353535354"/>
                  <c:y val="2.841357537490134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Hoja1!$A$2:$A$5</c:f>
              <c:strCache>
                <c:ptCount val="4"/>
                <c:pt idx="0">
                  <c:v>Dispositivo Móvil</c:v>
                </c:pt>
                <c:pt idx="1">
                  <c:v>Electrónico</c:v>
                </c:pt>
                <c:pt idx="2">
                  <c:v>Manual</c:v>
                </c:pt>
                <c:pt idx="3">
                  <c:v>Órgano Garante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1178</c:v>
                </c:pt>
                <c:pt idx="2">
                  <c:v>12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1248</c:v>
                </c:pt>
              </c:numCache>
            </c:numRef>
          </c:val>
        </c:ser>
        <c:ser>
          <c:idx val="0"/>
          <c:order val="1"/>
          <c:tx>
            <c:strRef>
              <c:f>Hoja1!$B$1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1506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4756640"/>
        <c:axId val="364761736"/>
      </c:barChart>
      <c:catAx>
        <c:axId val="36475664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crossAx val="364761736"/>
        <c:crosses val="autoZero"/>
        <c:auto val="1"/>
        <c:lblAlgn val="ctr"/>
        <c:lblOffset val="100"/>
        <c:noMultiLvlLbl val="0"/>
      </c:catAx>
      <c:valAx>
        <c:axId val="364761736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</a:t>
                </a:r>
                <a:r>
                  <a:rPr lang="es-MX" baseline="0" dirty="0" smtClean="0"/>
                  <a:t> de solicitudes</a:t>
                </a:r>
              </a:p>
              <a:p>
                <a:pPr>
                  <a:defRPr/>
                </a:pP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47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tint val="3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11121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4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10406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tint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13697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10939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tint val="6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12640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19899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8420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4943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4153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4885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5209</c:v>
                </c:pt>
              </c:numCache>
            </c:numRef>
          </c:val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shade val="8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4202</c:v>
                </c:pt>
              </c:numCache>
            </c:numRef>
          </c:val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shade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Hoja1!$N$2</c:f>
              <c:numCache>
                <c:formatCode>General</c:formatCode>
                <c:ptCount val="1"/>
                <c:pt idx="0">
                  <c:v>5127</c:v>
                </c:pt>
              </c:numCache>
            </c:numRef>
          </c:val>
        </c:ser>
        <c:ser>
          <c:idx val="13"/>
          <c:order val="13"/>
          <c:tx>
            <c:strRef>
              <c:f>Hoja1!$O$1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>
                <a:shade val="6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Hoja1!$O$2</c:f>
              <c:numCache>
                <c:formatCode>General</c:formatCode>
                <c:ptCount val="1"/>
                <c:pt idx="0">
                  <c:v>5168</c:v>
                </c:pt>
              </c:numCache>
            </c:numRef>
          </c:val>
        </c:ser>
        <c:ser>
          <c:idx val="14"/>
          <c:order val="14"/>
          <c:tx>
            <c:strRef>
              <c:f>Hoja1!$P$1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shade val="5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Hoja1!$P$2</c:f>
              <c:numCache>
                <c:formatCode>General</c:formatCode>
                <c:ptCount val="1"/>
                <c:pt idx="0">
                  <c:v>2038</c:v>
                </c:pt>
              </c:numCache>
            </c:numRef>
          </c:val>
        </c:ser>
        <c:ser>
          <c:idx val="15"/>
          <c:order val="15"/>
          <c:tx>
            <c:strRef>
              <c:f>Hoja1!$Q$1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>
                <a:shade val="5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Hoja1!$Q$2</c:f>
              <c:numCache>
                <c:formatCode>General</c:formatCode>
                <c:ptCount val="1"/>
                <c:pt idx="0">
                  <c:v>2067</c:v>
                </c:pt>
              </c:numCache>
            </c:numRef>
          </c:val>
        </c:ser>
        <c:ser>
          <c:idx val="16"/>
          <c:order val="16"/>
          <c:tx>
            <c:strRef>
              <c:f>Hoja1!$R$1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Hoja1!$R$2</c:f>
              <c:numCache>
                <c:formatCode>General</c:formatCode>
                <c:ptCount val="1"/>
                <c:pt idx="0">
                  <c:v>1599</c:v>
                </c:pt>
              </c:numCache>
            </c:numRef>
          </c:val>
        </c:ser>
        <c:ser>
          <c:idx val="17"/>
          <c:order val="17"/>
          <c:tx>
            <c:strRef>
              <c:f>Hoja1!$S$1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1">
                <a:shade val="3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Hoja1!$S$2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4684928"/>
        <c:axId val="314688064"/>
      </c:barChart>
      <c:catAx>
        <c:axId val="314684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688064"/>
        <c:crosses val="autoZero"/>
        <c:auto val="1"/>
        <c:lblAlgn val="ctr"/>
        <c:lblOffset val="100"/>
        <c:noMultiLvlLbl val="0"/>
      </c:catAx>
      <c:valAx>
        <c:axId val="314688064"/>
        <c:scaling>
          <c:orientation val="minMax"/>
          <c:max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68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Fiscalìa General de Justicia del Estado de Coahuila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Congreso del Estado de Coahuila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Acuña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Secretarìa de Finanzas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UAdeC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Secretarìa de Seguridad Pública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4685712"/>
        <c:axId val="364430096"/>
      </c:barChart>
      <c:catAx>
        <c:axId val="3146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4430096"/>
        <c:crosses val="autoZero"/>
        <c:auto val="1"/>
        <c:lblAlgn val="ctr"/>
        <c:lblOffset val="100"/>
        <c:noMultiLvlLbl val="0"/>
      </c:catAx>
      <c:valAx>
        <c:axId val="36443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68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979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Fiscalìa General de Justicia del Estado de Coahuila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708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Secretarìa de Finanzas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693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537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Acuña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467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454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384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Congreso del Estado de Coahuila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250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Administración Fiscal General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235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Instituto Coahuilense de Acceso a la Informaciòn Pùblica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4428528"/>
        <c:axId val="364432840"/>
      </c:barChart>
      <c:catAx>
        <c:axId val="36442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4432840"/>
        <c:crosses val="autoZero"/>
        <c:auto val="1"/>
        <c:lblAlgn val="ctr"/>
        <c:lblOffset val="100"/>
        <c:noMultiLvlLbl val="0"/>
      </c:catAx>
      <c:valAx>
        <c:axId val="364432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442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Sindicatos;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1"/>
          <c:tx>
            <c:strRef>
              <c:f>Hoja1!$F$1</c:f>
              <c:strCache>
                <c:ptCount val="1"/>
                <c:pt idx="0">
                  <c:v>Partidos Políticos; 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0"/>
          <c:order val="2"/>
          <c:tx>
            <c:strRef>
              <c:f>Hoja1!$B$1</c:f>
              <c:strCache>
                <c:ptCount val="1"/>
                <c:pt idx="0">
                  <c:v>Asociaciones Civiles; 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1"/>
          <c:order val="3"/>
          <c:tx>
            <c:strRef>
              <c:f>Hoja1!$M$1</c:f>
              <c:strCache>
                <c:ptCount val="1"/>
                <c:pt idx="0">
                  <c:v>Legislativo; 49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7"/>
          <c:order val="4"/>
          <c:tx>
            <c:strRef>
              <c:f>Hoja1!$I$1</c:f>
              <c:strCache>
                <c:ptCount val="1"/>
                <c:pt idx="0">
                  <c:v>Universidades; 75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10"/>
          <c:order val="5"/>
          <c:tx>
            <c:strRef>
              <c:f>Hoja1!$L$1</c:f>
              <c:strCache>
                <c:ptCount val="1"/>
                <c:pt idx="0">
                  <c:v>Judicial; 30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3"/>
          <c:order val="6"/>
          <c:tx>
            <c:strRef>
              <c:f>Hoja1!$E$1</c:f>
              <c:strCache>
                <c:ptCount val="1"/>
                <c:pt idx="0">
                  <c:v>Sistemas de Aguas y Saneamiento; 61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2"/>
          <c:order val="7"/>
          <c:tx>
            <c:strRef>
              <c:f>Hoja1!$D$1</c:f>
              <c:strCache>
                <c:ptCount val="1"/>
                <c:pt idx="0">
                  <c:v>Paramunicipales; 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5"/>
          <c:order val="8"/>
          <c:tx>
            <c:strRef>
              <c:f>Hoja1!$G$1</c:f>
              <c:strCache>
                <c:ptCount val="1"/>
                <c:pt idx="0">
                  <c:v>Autónomos; 113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</c:ser>
        <c:ser>
          <c:idx val="8"/>
          <c:order val="9"/>
          <c:tx>
            <c:strRef>
              <c:f>Hoja1!$J$1</c:f>
              <c:strCache>
                <c:ptCount val="1"/>
                <c:pt idx="0">
                  <c:v>Descentralizado; 138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138</c:v>
                </c:pt>
              </c:numCache>
            </c:numRef>
          </c:val>
        </c:ser>
        <c:ser>
          <c:idx val="6"/>
          <c:order val="10"/>
          <c:tx>
            <c:strRef>
              <c:f>Hoja1!$H$1</c:f>
              <c:strCache>
                <c:ptCount val="1"/>
                <c:pt idx="0">
                  <c:v>Municipios; 373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373</c:v>
                </c:pt>
              </c:numCache>
            </c:numRef>
          </c:val>
        </c:ser>
        <c:ser>
          <c:idx val="9"/>
          <c:order val="11"/>
          <c:tx>
            <c:strRef>
              <c:f>Hoja1!$K$1</c:f>
              <c:strCache>
                <c:ptCount val="1"/>
                <c:pt idx="0">
                  <c:v>Ejecutivo; 368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368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73486576"/>
        <c:axId val="220361496"/>
      </c:barChart>
      <c:catAx>
        <c:axId val="273486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Sujetos Obligados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0361496"/>
        <c:crosses val="autoZero"/>
        <c:auto val="1"/>
        <c:lblAlgn val="ctr"/>
        <c:lblOffset val="100"/>
        <c:noMultiLvlLbl val="0"/>
      </c:catAx>
      <c:valAx>
        <c:axId val="220361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348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620784617831859"/>
          <c:y val="3.2127718074868812E-2"/>
          <c:w val="0.38194166070150315"/>
          <c:h val="0.89896910593837553"/>
        </c:manualLayout>
      </c:layout>
      <c:pieChart>
        <c:varyColors val="1"/>
        <c:ser>
          <c:idx val="0"/>
          <c:order val="0"/>
          <c:tx>
            <c:strRef>
              <c:f>Tabla1!$F$2</c:f>
              <c:strCache>
                <c:ptCount val="1"/>
                <c:pt idx="0">
                  <c:v>No. Sol.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Tabla1!$E$3:$E$17</c:f>
            </c:strRef>
          </c:cat>
          <c:val>
            <c:numRef>
              <c:f>Tabla1!$F$3:$F$17</c:f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57870038972402"/>
          <c:y val="2.4546534143758885E-2"/>
          <c:w val="0.27848671598306057"/>
          <c:h val="0.97545346585624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41318288822144"/>
          <c:y val="0.10774146695715323"/>
          <c:w val="0.50456882322699359"/>
          <c:h val="0.853040102013392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Tabla!$B$3:$B$18</c:f>
              <c:strCache>
                <c:ptCount val="16"/>
                <c:pt idx="0">
                  <c:v>Acreditación de la identidad o titularidad</c:v>
                </c:pt>
                <c:pt idx="1">
                  <c:v>Información disponible vía PNT</c:v>
                </c:pt>
                <c:pt idx="2">
                  <c:v>No es de mi competencia</c:v>
                </c:pt>
                <c:pt idx="3">
                  <c:v>Registro de la Solicitud</c:v>
                </c:pt>
                <c:pt idx="4">
                  <c:v>Prórroga</c:v>
                </c:pt>
                <c:pt idx="5">
                  <c:v>Respuesta automática para registro de recurso de revisión</c:v>
                </c:pt>
                <c:pt idx="6">
                  <c:v>Información pública de oficio</c:v>
                </c:pt>
                <c:pt idx="7">
                  <c:v>Improcedencia</c:v>
                </c:pt>
                <c:pt idx="8">
                  <c:v>La solicitud no es clara (prevención)</c:v>
                </c:pt>
                <c:pt idx="9">
                  <c:v>Negativa por ser información inexistente</c:v>
                </c:pt>
                <c:pt idx="10">
                  <c:v>Prevención o existencia de un trámite</c:v>
                </c:pt>
                <c:pt idx="11">
                  <c:v>Registro del ejercicio de los derechos ARCOP</c:v>
                </c:pt>
                <c:pt idx="12">
                  <c:v>La solicitud es un trámite</c:v>
                </c:pt>
                <c:pt idx="13">
                  <c:v>Registro manual de la solicitud de información pública</c:v>
                </c:pt>
                <c:pt idx="14">
                  <c:v>Notificación de disponibilidad de respuesta</c:v>
                </c:pt>
                <c:pt idx="15">
                  <c:v>Desahogo de la prevención</c:v>
                </c:pt>
              </c:strCache>
            </c:strRef>
          </c:cat>
          <c:val>
            <c:numRef>
              <c:f>Tabla!$C$3:$C$18</c:f>
              <c:numCache>
                <c:formatCode>General</c:formatCode>
                <c:ptCount val="16"/>
                <c:pt idx="0">
                  <c:v>7</c:v>
                </c:pt>
                <c:pt idx="1">
                  <c:v>397</c:v>
                </c:pt>
                <c:pt idx="2">
                  <c:v>337</c:v>
                </c:pt>
                <c:pt idx="3">
                  <c:v>294</c:v>
                </c:pt>
                <c:pt idx="4">
                  <c:v>67</c:v>
                </c:pt>
                <c:pt idx="5">
                  <c:v>57</c:v>
                </c:pt>
                <c:pt idx="6">
                  <c:v>31</c:v>
                </c:pt>
                <c:pt idx="7">
                  <c:v>12</c:v>
                </c:pt>
                <c:pt idx="8">
                  <c:v>12</c:v>
                </c:pt>
                <c:pt idx="9">
                  <c:v>9</c:v>
                </c:pt>
                <c:pt idx="10">
                  <c:v>8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78899802473154E-2"/>
          <c:y val="1.8435996118612255E-2"/>
          <c:w val="0.31758584300673753"/>
          <c:h val="0.958868965040705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6FACA-CF47-4376-9489-21DD2A5B8828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987D23E7-AA90-474F-A2B0-9367603FC84E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Mensual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1DA9C948-EE9B-42A9-A4D7-D0080141A718}" type="par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43B1421-1DD1-4FA3-BD92-CABAC2A0ADCB}" type="sib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4E87B838-4738-4810-88D9-68F55BEBAD3F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1,248</a:t>
          </a:r>
        </a:p>
      </dgm:t>
    </dgm:pt>
    <dgm:pt modelId="{BB4D0132-FEA2-449B-8FCE-EC6C03ECAB3B}" type="par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3E0E201-73F7-48FE-B7F1-B87C6E1DBD75}" type="sib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5E37E1A-5CB1-4A0A-A0EE-917456A7E6B7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Anual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C699092D-00A9-4778-AA9E-40550B287112}" type="par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59CF278C-5C4B-441A-BC52-28F2AC426512}" type="sib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69E654CC-C13B-42F2-B78D-3A3D6CBA12CE}">
      <dgm:prSet phldrT="[Texto]"/>
      <dgm:spPr/>
      <dgm:t>
        <a:bodyPr/>
        <a:lstStyle/>
        <a:p>
          <a:r>
            <a:rPr lang="es-ES" dirty="0" smtClean="0">
              <a:solidFill>
                <a:schemeClr val="bg1">
                  <a:lumMod val="50000"/>
                </a:schemeClr>
              </a:solidFill>
            </a:rPr>
            <a:t>11,121</a:t>
          </a:r>
          <a:endParaRPr lang="es-MX" dirty="0" smtClean="0">
            <a:solidFill>
              <a:schemeClr val="bg1">
                <a:lumMod val="50000"/>
              </a:schemeClr>
            </a:solidFill>
          </a:endParaRPr>
        </a:p>
      </dgm:t>
    </dgm:pt>
    <dgm:pt modelId="{A3FD3589-EBF6-4E91-A6F0-E97183FBD180}" type="par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07C1485-2BAC-4598-8083-09A3A3677178}" type="sib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E3A0907-2E90-48BE-80AE-C0ABE3B4EB11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Histórico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B6F7CC63-4F22-43C0-8A2F-0AB232EBE76B}" type="par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4EDB601-BA9B-4202-9E72-746242703A21}" type="sib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0FCF9C90-B98C-48BB-B4AF-2117AB8C9824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126,698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9771CB42-F74F-41B6-9C7D-507963CE7BBA}" type="sib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98011A6-56EE-441B-8E97-DC1A1AC9EB79}" type="par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10DA1FD-3AFC-4848-837F-66EC9225768B}" type="pres">
      <dgm:prSet presAssocID="{E696FACA-CF47-4376-9489-21DD2A5B882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21EE064-9194-406B-B8DA-450AC59B8A3D}" type="pres">
      <dgm:prSet presAssocID="{987D23E7-AA90-474F-A2B0-9367603FC84E}" presName="composite" presStyleCnt="0"/>
      <dgm:spPr/>
    </dgm:pt>
    <dgm:pt modelId="{0FC5D1A3-EB66-42A0-82F0-6A68A698010D}" type="pres">
      <dgm:prSet presAssocID="{987D23E7-AA90-474F-A2B0-9367603FC84E}" presName="BackAccent" presStyleLbl="bgShp" presStyleIdx="0" presStyleCnt="3" custScaleX="214684" custScaleY="214684"/>
      <dgm:spPr/>
    </dgm:pt>
    <dgm:pt modelId="{9F4E8128-C563-47E4-B5DA-4035ACF47E31}" type="pres">
      <dgm:prSet presAssocID="{987D23E7-AA90-474F-A2B0-9367603FC84E}" presName="Accent" presStyleLbl="alignNode1" presStyleIdx="0" presStyleCnt="3" custScaleX="214684" custScaleY="214684"/>
      <dgm:spPr/>
    </dgm:pt>
    <dgm:pt modelId="{27C770AC-CEBA-425B-A7F4-9EF96E1D7B12}" type="pres">
      <dgm:prSet presAssocID="{987D23E7-AA90-474F-A2B0-9367603FC84E}" presName="Child" presStyleLbl="revTx" presStyleIdx="0" presStyleCnt="6" custScaleX="83361" custScaleY="20156" custLinFactNeighborX="3646" custLinFactNeighborY="-37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6C143D-48FD-4E2D-A009-3BB31E324D14}" type="pres">
      <dgm:prSet presAssocID="{987D23E7-AA90-474F-A2B0-9367603FC84E}" presName="Parent" presStyleLbl="revTx" presStyleIdx="1" presStyleCnt="6" custScaleX="83361" custLinFactNeighborX="23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AC1611-51C0-4C82-B125-3450978352C8}" type="pres">
      <dgm:prSet presAssocID="{843B1421-1DD1-4FA3-BD92-CABAC2A0ADCB}" presName="sibTrans" presStyleCnt="0"/>
      <dgm:spPr/>
    </dgm:pt>
    <dgm:pt modelId="{A9CD7E60-90F4-49B9-8729-295CB86EF7DD}" type="pres">
      <dgm:prSet presAssocID="{35E37E1A-5CB1-4A0A-A0EE-917456A7E6B7}" presName="composite" presStyleCnt="0"/>
      <dgm:spPr/>
    </dgm:pt>
    <dgm:pt modelId="{2E968D2B-983B-4369-8350-9C1B7CB94422}" type="pres">
      <dgm:prSet presAssocID="{35E37E1A-5CB1-4A0A-A0EE-917456A7E6B7}" presName="BackAccent" presStyleLbl="bgShp" presStyleIdx="1" presStyleCnt="3" custScaleX="214684" custScaleY="214684" custLinFactNeighborX="26039"/>
      <dgm:spPr/>
    </dgm:pt>
    <dgm:pt modelId="{123255D5-B107-4F33-B10E-86A5A6073524}" type="pres">
      <dgm:prSet presAssocID="{35E37E1A-5CB1-4A0A-A0EE-917456A7E6B7}" presName="Accent" presStyleLbl="alignNode1" presStyleIdx="1" presStyleCnt="3" custScaleX="214684" custScaleY="214684" custLinFactNeighborX="32549"/>
      <dgm:spPr/>
    </dgm:pt>
    <dgm:pt modelId="{0833BA85-9BE7-4B60-9D5E-5715F05BE49F}" type="pres">
      <dgm:prSet presAssocID="{35E37E1A-5CB1-4A0A-A0EE-917456A7E6B7}" presName="Child" presStyleLbl="revTx" presStyleIdx="2" presStyleCnt="6" custScaleX="83361" custScaleY="21039" custLinFactNeighborX="8054" custLinFactNeighborY="-34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08AA0C-CFE3-43AF-8356-7BA1128E753A}" type="pres">
      <dgm:prSet presAssocID="{35E37E1A-5CB1-4A0A-A0EE-917456A7E6B7}" presName="Parent" presStyleLbl="revTx" presStyleIdx="3" presStyleCnt="6" custScaleX="83361" custLinFactNeighborX="111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549DDD-B501-4C5A-93DA-83DC6BD2F2C8}" type="pres">
      <dgm:prSet presAssocID="{59CF278C-5C4B-441A-BC52-28F2AC426512}" presName="sibTrans" presStyleCnt="0"/>
      <dgm:spPr/>
    </dgm:pt>
    <dgm:pt modelId="{C6424476-74A4-4F3C-9885-1C0D4D5930A2}" type="pres">
      <dgm:prSet presAssocID="{EE3A0907-2E90-48BE-80AE-C0ABE3B4EB11}" presName="composite" presStyleCnt="0"/>
      <dgm:spPr/>
    </dgm:pt>
    <dgm:pt modelId="{4532CF5D-4BA4-4A7B-B87D-E1C1786A22DF}" type="pres">
      <dgm:prSet presAssocID="{EE3A0907-2E90-48BE-80AE-C0ABE3B4EB11}" presName="BackAccent" presStyleLbl="bgShp" presStyleIdx="2" presStyleCnt="3" custScaleX="214684" custScaleY="214684" custLinFactNeighborX="-29750"/>
      <dgm:spPr/>
    </dgm:pt>
    <dgm:pt modelId="{B03F1241-E488-4BFD-94F8-B98DC779C284}" type="pres">
      <dgm:prSet presAssocID="{EE3A0907-2E90-48BE-80AE-C0ABE3B4EB11}" presName="Accent" presStyleLbl="alignNode1" presStyleIdx="2" presStyleCnt="3" custScaleX="214684" custScaleY="214684" custLinFactNeighborX="-37189"/>
      <dgm:spPr/>
      <dgm:t>
        <a:bodyPr/>
        <a:lstStyle/>
        <a:p>
          <a:endParaRPr lang="es-MX"/>
        </a:p>
      </dgm:t>
    </dgm:pt>
    <dgm:pt modelId="{F7C8B888-35F6-4548-BC8E-48CD5D69FB8E}" type="pres">
      <dgm:prSet presAssocID="{EE3A0907-2E90-48BE-80AE-C0ABE3B4EB11}" presName="Child" presStyleLbl="revTx" presStyleIdx="4" presStyleCnt="6" custScaleX="83361" custScaleY="21922" custLinFactNeighborX="-9990" custLinFactNeighborY="-3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7F20D2-C583-4665-A04A-5AEC7ADE5151}" type="pres">
      <dgm:prSet presAssocID="{EE3A0907-2E90-48BE-80AE-C0ABE3B4EB11}" presName="Parent" presStyleLbl="revTx" presStyleIdx="5" presStyleCnt="6" custScaleX="83361" custLinFactNeighborX="-9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B595574-47A9-49C0-8043-0E178D6889E5}" type="presOf" srcId="{4E87B838-4738-4810-88D9-68F55BEBAD3F}" destId="{27C770AC-CEBA-425B-A7F4-9EF96E1D7B12}" srcOrd="0" destOrd="0" presId="urn:microsoft.com/office/officeart/2008/layout/IncreasingCircleProcess"/>
    <dgm:cxn modelId="{DE8048A9-F5D6-42F6-AFF4-2804EAE3BF26}" srcId="{E696FACA-CF47-4376-9489-21DD2A5B8828}" destId="{EE3A0907-2E90-48BE-80AE-C0ABE3B4EB11}" srcOrd="2" destOrd="0" parTransId="{B6F7CC63-4F22-43C0-8A2F-0AB232EBE76B}" sibTransId="{C4EDB601-BA9B-4202-9E72-746242703A21}"/>
    <dgm:cxn modelId="{4E2D61DD-99AF-4E33-A29E-1585BDB25E02}" srcId="{987D23E7-AA90-474F-A2B0-9367603FC84E}" destId="{4E87B838-4738-4810-88D9-68F55BEBAD3F}" srcOrd="0" destOrd="0" parTransId="{BB4D0132-FEA2-449B-8FCE-EC6C03ECAB3B}" sibTransId="{E3E0E201-73F7-48FE-B7F1-B87C6E1DBD75}"/>
    <dgm:cxn modelId="{E5D951C3-0735-4BF6-BB34-925713E42FDE}" type="presOf" srcId="{E696FACA-CF47-4376-9489-21DD2A5B8828}" destId="{310DA1FD-3AFC-4848-837F-66EC9225768B}" srcOrd="0" destOrd="0" presId="urn:microsoft.com/office/officeart/2008/layout/IncreasingCircleProcess"/>
    <dgm:cxn modelId="{11EE2026-1554-456E-92D3-82EC6E11D295}" type="presOf" srcId="{EE3A0907-2E90-48BE-80AE-C0ABE3B4EB11}" destId="{307F20D2-C583-4665-A04A-5AEC7ADE5151}" srcOrd="0" destOrd="0" presId="urn:microsoft.com/office/officeart/2008/layout/IncreasingCircleProcess"/>
    <dgm:cxn modelId="{AE74F032-4833-4A2F-B1B6-37C31AA04101}" srcId="{35E37E1A-5CB1-4A0A-A0EE-917456A7E6B7}" destId="{69E654CC-C13B-42F2-B78D-3A3D6CBA12CE}" srcOrd="0" destOrd="0" parTransId="{A3FD3589-EBF6-4E91-A6F0-E97183FBD180}" sibTransId="{C07C1485-2BAC-4598-8083-09A3A3677178}"/>
    <dgm:cxn modelId="{E8127038-9311-4A9D-9782-1C7011583771}" srcId="{E696FACA-CF47-4376-9489-21DD2A5B8828}" destId="{987D23E7-AA90-474F-A2B0-9367603FC84E}" srcOrd="0" destOrd="0" parTransId="{1DA9C948-EE9B-42A9-A4D7-D0080141A718}" sibTransId="{843B1421-1DD1-4FA3-BD92-CABAC2A0ADCB}"/>
    <dgm:cxn modelId="{5B04F849-D62C-4CBF-AB23-BF83E8855891}" type="presOf" srcId="{987D23E7-AA90-474F-A2B0-9367603FC84E}" destId="{EE6C143D-48FD-4E2D-A009-3BB31E324D14}" srcOrd="0" destOrd="0" presId="urn:microsoft.com/office/officeart/2008/layout/IncreasingCircleProcess"/>
    <dgm:cxn modelId="{D4C15BE6-9A68-4DB1-81DB-659B447B46AC}" type="presOf" srcId="{35E37E1A-5CB1-4A0A-A0EE-917456A7E6B7}" destId="{0408AA0C-CFE3-43AF-8356-7BA1128E753A}" srcOrd="0" destOrd="0" presId="urn:microsoft.com/office/officeart/2008/layout/IncreasingCircleProcess"/>
    <dgm:cxn modelId="{2D00C0AD-D739-42B6-AB57-886E584FCF2F}" srcId="{E696FACA-CF47-4376-9489-21DD2A5B8828}" destId="{35E37E1A-5CB1-4A0A-A0EE-917456A7E6B7}" srcOrd="1" destOrd="0" parTransId="{C699092D-00A9-4778-AA9E-40550B287112}" sibTransId="{59CF278C-5C4B-441A-BC52-28F2AC426512}"/>
    <dgm:cxn modelId="{5FF751E1-7C6A-48B5-975D-D32CEBCCFE22}" type="presOf" srcId="{69E654CC-C13B-42F2-B78D-3A3D6CBA12CE}" destId="{0833BA85-9BE7-4B60-9D5E-5715F05BE49F}" srcOrd="0" destOrd="0" presId="urn:microsoft.com/office/officeart/2008/layout/IncreasingCircleProcess"/>
    <dgm:cxn modelId="{79707A9A-DD95-41E0-9E8F-46FFE4CDDBA1}" type="presOf" srcId="{0FCF9C90-B98C-48BB-B4AF-2117AB8C9824}" destId="{F7C8B888-35F6-4548-BC8E-48CD5D69FB8E}" srcOrd="0" destOrd="0" presId="urn:microsoft.com/office/officeart/2008/layout/IncreasingCircleProcess"/>
    <dgm:cxn modelId="{D28C944C-4B95-43B2-923F-F28F9199D44C}" srcId="{EE3A0907-2E90-48BE-80AE-C0ABE3B4EB11}" destId="{0FCF9C90-B98C-48BB-B4AF-2117AB8C9824}" srcOrd="0" destOrd="0" parTransId="{898011A6-56EE-441B-8E97-DC1A1AC9EB79}" sibTransId="{9771CB42-F74F-41B6-9C7D-507963CE7BBA}"/>
    <dgm:cxn modelId="{642647DB-3343-4E94-A69B-E3B48DD6CE02}" type="presParOf" srcId="{310DA1FD-3AFC-4848-837F-66EC9225768B}" destId="{621EE064-9194-406B-B8DA-450AC59B8A3D}" srcOrd="0" destOrd="0" presId="urn:microsoft.com/office/officeart/2008/layout/IncreasingCircleProcess"/>
    <dgm:cxn modelId="{28E2AD17-B2EC-45EF-82F3-C84EA6F82374}" type="presParOf" srcId="{621EE064-9194-406B-B8DA-450AC59B8A3D}" destId="{0FC5D1A3-EB66-42A0-82F0-6A68A698010D}" srcOrd="0" destOrd="0" presId="urn:microsoft.com/office/officeart/2008/layout/IncreasingCircleProcess"/>
    <dgm:cxn modelId="{8BCF9C8F-35E9-4B3E-B0C3-D4D82992F72D}" type="presParOf" srcId="{621EE064-9194-406B-B8DA-450AC59B8A3D}" destId="{9F4E8128-C563-47E4-B5DA-4035ACF47E31}" srcOrd="1" destOrd="0" presId="urn:microsoft.com/office/officeart/2008/layout/IncreasingCircleProcess"/>
    <dgm:cxn modelId="{C145FB70-99CE-4D21-85E3-8128F047BA99}" type="presParOf" srcId="{621EE064-9194-406B-B8DA-450AC59B8A3D}" destId="{27C770AC-CEBA-425B-A7F4-9EF96E1D7B12}" srcOrd="2" destOrd="0" presId="urn:microsoft.com/office/officeart/2008/layout/IncreasingCircleProcess"/>
    <dgm:cxn modelId="{FE1E4299-B149-40D1-9943-766B9FB2BDF9}" type="presParOf" srcId="{621EE064-9194-406B-B8DA-450AC59B8A3D}" destId="{EE6C143D-48FD-4E2D-A009-3BB31E324D14}" srcOrd="3" destOrd="0" presId="urn:microsoft.com/office/officeart/2008/layout/IncreasingCircleProcess"/>
    <dgm:cxn modelId="{B1EC1F04-AE26-4DC3-806E-9925854996B6}" type="presParOf" srcId="{310DA1FD-3AFC-4848-837F-66EC9225768B}" destId="{B0AC1611-51C0-4C82-B125-3450978352C8}" srcOrd="1" destOrd="0" presId="urn:microsoft.com/office/officeart/2008/layout/IncreasingCircleProcess"/>
    <dgm:cxn modelId="{25DEB990-A028-4A47-B6B0-FF6FDDFE06D0}" type="presParOf" srcId="{310DA1FD-3AFC-4848-837F-66EC9225768B}" destId="{A9CD7E60-90F4-49B9-8729-295CB86EF7DD}" srcOrd="2" destOrd="0" presId="urn:microsoft.com/office/officeart/2008/layout/IncreasingCircleProcess"/>
    <dgm:cxn modelId="{69A609E7-8DEB-452D-9CE3-19A89A0ACB2E}" type="presParOf" srcId="{A9CD7E60-90F4-49B9-8729-295CB86EF7DD}" destId="{2E968D2B-983B-4369-8350-9C1B7CB94422}" srcOrd="0" destOrd="0" presId="urn:microsoft.com/office/officeart/2008/layout/IncreasingCircleProcess"/>
    <dgm:cxn modelId="{1608B399-D414-41F5-B768-287B4F200378}" type="presParOf" srcId="{A9CD7E60-90F4-49B9-8729-295CB86EF7DD}" destId="{123255D5-B107-4F33-B10E-86A5A6073524}" srcOrd="1" destOrd="0" presId="urn:microsoft.com/office/officeart/2008/layout/IncreasingCircleProcess"/>
    <dgm:cxn modelId="{98899C65-49F1-4639-B804-5F142A7482F7}" type="presParOf" srcId="{A9CD7E60-90F4-49B9-8729-295CB86EF7DD}" destId="{0833BA85-9BE7-4B60-9D5E-5715F05BE49F}" srcOrd="2" destOrd="0" presId="urn:microsoft.com/office/officeart/2008/layout/IncreasingCircleProcess"/>
    <dgm:cxn modelId="{0663CF75-CD9F-41B0-85C3-0F970BF13F3B}" type="presParOf" srcId="{A9CD7E60-90F4-49B9-8729-295CB86EF7DD}" destId="{0408AA0C-CFE3-43AF-8356-7BA1128E753A}" srcOrd="3" destOrd="0" presId="urn:microsoft.com/office/officeart/2008/layout/IncreasingCircleProcess"/>
    <dgm:cxn modelId="{608A779E-E6C6-4B76-8D63-7BD8DAB8A3A5}" type="presParOf" srcId="{310DA1FD-3AFC-4848-837F-66EC9225768B}" destId="{13549DDD-B501-4C5A-93DA-83DC6BD2F2C8}" srcOrd="3" destOrd="0" presId="urn:microsoft.com/office/officeart/2008/layout/IncreasingCircleProcess"/>
    <dgm:cxn modelId="{816ED178-72D7-417B-9A63-93F0734763B8}" type="presParOf" srcId="{310DA1FD-3AFC-4848-837F-66EC9225768B}" destId="{C6424476-74A4-4F3C-9885-1C0D4D5930A2}" srcOrd="4" destOrd="0" presId="urn:microsoft.com/office/officeart/2008/layout/IncreasingCircleProcess"/>
    <dgm:cxn modelId="{D19F1F30-833E-4A77-98EC-95E640093D6D}" type="presParOf" srcId="{C6424476-74A4-4F3C-9885-1C0D4D5930A2}" destId="{4532CF5D-4BA4-4A7B-B87D-E1C1786A22DF}" srcOrd="0" destOrd="0" presId="urn:microsoft.com/office/officeart/2008/layout/IncreasingCircleProcess"/>
    <dgm:cxn modelId="{08C34293-52B8-4067-A771-5CAAAE75E78A}" type="presParOf" srcId="{C6424476-74A4-4F3C-9885-1C0D4D5930A2}" destId="{B03F1241-E488-4BFD-94F8-B98DC779C284}" srcOrd="1" destOrd="0" presId="urn:microsoft.com/office/officeart/2008/layout/IncreasingCircleProcess"/>
    <dgm:cxn modelId="{ECFB071B-2633-453A-A9D0-F9996B7E6F79}" type="presParOf" srcId="{C6424476-74A4-4F3C-9885-1C0D4D5930A2}" destId="{F7C8B888-35F6-4548-BC8E-48CD5D69FB8E}" srcOrd="2" destOrd="0" presId="urn:microsoft.com/office/officeart/2008/layout/IncreasingCircleProcess"/>
    <dgm:cxn modelId="{E1F2DE8C-8D66-4AB1-A4EF-77EA921F2388}" type="presParOf" srcId="{C6424476-74A4-4F3C-9885-1C0D4D5930A2}" destId="{307F20D2-C583-4665-A04A-5AEC7ADE5151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5D1A3-EB66-42A0-82F0-6A68A698010D}">
      <dsp:nvSpPr>
        <dsp:cNvPr id="0" name=""/>
        <dsp:cNvSpPr/>
      </dsp:nvSpPr>
      <dsp:spPr>
        <a:xfrm>
          <a:off x="4480" y="13434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E8128-C563-47E4-B5DA-4035ACF47E31}">
      <dsp:nvSpPr>
        <dsp:cNvPr id="0" name=""/>
        <dsp:cNvSpPr/>
      </dsp:nvSpPr>
      <dsp:spPr>
        <a:xfrm>
          <a:off x="159708" y="168662"/>
          <a:ext cx="1241827" cy="1241827"/>
        </a:xfrm>
        <a:prstGeom prst="chord">
          <a:avLst>
            <a:gd name="adj1" fmla="val 1168272"/>
            <a:gd name="adj2" fmla="val 96317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770AC-CEBA-425B-A7F4-9EF96E1D7B12}">
      <dsp:nvSpPr>
        <dsp:cNvPr id="0" name=""/>
        <dsp:cNvSpPr/>
      </dsp:nvSpPr>
      <dsp:spPr>
        <a:xfrm>
          <a:off x="1548733" y="1216251"/>
          <a:ext cx="1783124" cy="61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1">
                  <a:lumMod val="50000"/>
                </a:schemeClr>
              </a:solidFill>
            </a:rPr>
            <a:t>1,248</a:t>
          </a:r>
        </a:p>
      </dsp:txBody>
      <dsp:txXfrm>
        <a:off x="1548733" y="1216251"/>
        <a:ext cx="1783124" cy="613318"/>
      </dsp:txXfrm>
    </dsp:sp>
    <dsp:sp modelId="{EE6C143D-48FD-4E2D-A009-3BB31E324D14}">
      <dsp:nvSpPr>
        <dsp:cNvPr id="0" name=""/>
        <dsp:cNvSpPr/>
      </dsp:nvSpPr>
      <dsp:spPr>
        <a:xfrm>
          <a:off x="1521867" y="428048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Mensual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521867" y="428048"/>
        <a:ext cx="1783124" cy="723055"/>
      </dsp:txXfrm>
    </dsp:sp>
    <dsp:sp modelId="{2E968D2B-983B-4369-8350-9C1B7CB94422}">
      <dsp:nvSpPr>
        <dsp:cNvPr id="0" name=""/>
        <dsp:cNvSpPr/>
      </dsp:nvSpPr>
      <dsp:spPr>
        <a:xfrm>
          <a:off x="3592782" y="6717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255D5-B107-4F33-B10E-86A5A6073524}">
      <dsp:nvSpPr>
        <dsp:cNvPr id="0" name=""/>
        <dsp:cNvSpPr/>
      </dsp:nvSpPr>
      <dsp:spPr>
        <a:xfrm>
          <a:off x="3748011" y="161945"/>
          <a:ext cx="1241827" cy="1241827"/>
        </a:xfrm>
        <a:prstGeom prst="chord">
          <a:avLst>
            <a:gd name="adj1" fmla="val 20431728"/>
            <a:gd name="adj2" fmla="val 119682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3BA85-9BE7-4B60-9D5E-5715F05BE49F}">
      <dsp:nvSpPr>
        <dsp:cNvPr id="0" name=""/>
        <dsp:cNvSpPr/>
      </dsp:nvSpPr>
      <dsp:spPr>
        <a:xfrm>
          <a:off x="5043047" y="1284130"/>
          <a:ext cx="1783124" cy="640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bg1">
                  <a:lumMod val="50000"/>
                </a:schemeClr>
              </a:solidFill>
            </a:rPr>
            <a:t>11,121</a:t>
          </a:r>
          <a:endParaRPr lang="es-MX" sz="3200" kern="1200" dirty="0" smtClean="0">
            <a:solidFill>
              <a:schemeClr val="bg1">
                <a:lumMod val="50000"/>
              </a:schemeClr>
            </a:solidFill>
          </a:endParaRPr>
        </a:p>
      </dsp:txBody>
      <dsp:txXfrm>
        <a:off x="5043047" y="1284130"/>
        <a:ext cx="1783124" cy="640187"/>
      </dsp:txXfrm>
    </dsp:sp>
    <dsp:sp modelId="{0408AA0C-CFE3-43AF-8356-7BA1128E753A}">
      <dsp:nvSpPr>
        <dsp:cNvPr id="0" name=""/>
        <dsp:cNvSpPr/>
      </dsp:nvSpPr>
      <dsp:spPr>
        <a:xfrm>
          <a:off x="5110235" y="421331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Anual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110235" y="421331"/>
        <a:ext cx="1783124" cy="723055"/>
      </dsp:txXfrm>
    </dsp:sp>
    <dsp:sp modelId="{4532CF5D-4BA4-4A7B-B87D-E1C1786A22DF}">
      <dsp:nvSpPr>
        <dsp:cNvPr id="0" name=""/>
        <dsp:cNvSpPr/>
      </dsp:nvSpPr>
      <dsp:spPr>
        <a:xfrm>
          <a:off x="6589421" y="0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F1241-E488-4BFD-94F8-B98DC779C284}">
      <dsp:nvSpPr>
        <dsp:cNvPr id="0" name=""/>
        <dsp:cNvSpPr/>
      </dsp:nvSpPr>
      <dsp:spPr>
        <a:xfrm>
          <a:off x="6744641" y="155228"/>
          <a:ext cx="1241827" cy="124182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8B888-35F6-4548-BC8E-48CD5D69FB8E}">
      <dsp:nvSpPr>
        <dsp:cNvPr id="0" name=""/>
        <dsp:cNvSpPr/>
      </dsp:nvSpPr>
      <dsp:spPr>
        <a:xfrm>
          <a:off x="8057104" y="1358064"/>
          <a:ext cx="1783124" cy="667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1">
                  <a:lumMod val="50000"/>
                </a:schemeClr>
              </a:solidFill>
            </a:rPr>
            <a:t>126,698</a:t>
          </a:r>
          <a:endParaRPr lang="es-MX" sz="3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8057104" y="1358064"/>
        <a:ext cx="1783124" cy="667055"/>
      </dsp:txXfrm>
    </dsp:sp>
    <dsp:sp modelId="{307F20D2-C583-4665-A04A-5AEC7ADE5151}">
      <dsp:nvSpPr>
        <dsp:cNvPr id="0" name=""/>
        <dsp:cNvSpPr/>
      </dsp:nvSpPr>
      <dsp:spPr>
        <a:xfrm>
          <a:off x="8060249" y="414614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Histórico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8060249" y="414614"/>
        <a:ext cx="1783124" cy="723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2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37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1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9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4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1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52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1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B021B9-B6E9-4E6E-967A-AB088BD02982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>
                <a:latin typeface="Century Gothic" panose="020B0502020202020204" pitchFamily="34" charset="0"/>
              </a:rPr>
              <a:t/>
            </a:r>
            <a:br>
              <a:rPr lang="es-MX" sz="3600" dirty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Noviembre 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actualización: Diciembre 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8. </a:t>
            </a:r>
            <a:r>
              <a:rPr lang="es-MX" sz="4000" dirty="0">
                <a:latin typeface="Century Gothic" panose="020B0502020202020204" pitchFamily="34" charset="0"/>
              </a:rPr>
              <a:t>Solicitudes recibidas según clasificación de Sujetos </a:t>
            </a:r>
            <a:r>
              <a:rPr lang="es-MX" sz="4000" dirty="0" smtClean="0">
                <a:latin typeface="Century Gothic" panose="020B0502020202020204" pitchFamily="34" charset="0"/>
              </a:rPr>
              <a:t>Obligados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47427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9. </a:t>
            </a:r>
            <a:r>
              <a:rPr lang="es-MX" sz="4400" dirty="0">
                <a:latin typeface="Century Gothic" panose="020B0502020202020204" pitchFamily="34" charset="0"/>
              </a:rPr>
              <a:t>Entidades con más solicitudes </a:t>
            </a:r>
            <a:r>
              <a:rPr lang="es-MX" sz="4400" dirty="0" smtClean="0">
                <a:latin typeface="Century Gothic" panose="020B0502020202020204" pitchFamily="34" charset="0"/>
              </a:rPr>
              <a:t>atendidas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36948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38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10.</a:t>
            </a:r>
            <a:r>
              <a:rPr lang="es-MX" sz="4400" dirty="0">
                <a:latin typeface="Century Gothic" panose="020B0502020202020204" pitchFamily="34" charset="0"/>
              </a:rPr>
              <a:t> Tipo de respuestas </a:t>
            </a:r>
            <a:r>
              <a:rPr lang="es-MX" sz="4400" dirty="0" smtClean="0">
                <a:latin typeface="Century Gothic" panose="020B0502020202020204" pitchFamily="34" charset="0"/>
              </a:rPr>
              <a:t>otorgadas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579665"/>
              </p:ext>
            </p:extLst>
          </p:nvPr>
        </p:nvGraphicFramePr>
        <p:xfrm>
          <a:off x="1096963" y="1846263"/>
          <a:ext cx="10058400" cy="440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82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>
                <a:latin typeface="Century Gothic" panose="020B0502020202020204" pitchFamily="34" charset="0"/>
              </a:rPr>
              <a:t>11. Histórico de solicitudes recibidas en el Instituto Coahuilense de Acceso a la Información </a:t>
            </a:r>
            <a:r>
              <a:rPr lang="es-MX" sz="2800" dirty="0" smtClean="0">
                <a:latin typeface="Century Gothic" panose="020B0502020202020204" pitchFamily="34" charset="0"/>
              </a:rPr>
              <a:t>Pública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66767"/>
              </p:ext>
            </p:extLst>
          </p:nvPr>
        </p:nvGraphicFramePr>
        <p:xfrm>
          <a:off x="1318621" y="1846263"/>
          <a:ext cx="9615084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Hoja de cálculo" r:id="rId3" imgW="10677394" imgH="4467361" progId="Excel.Sheet.12">
                  <p:embed/>
                </p:oleObj>
              </mc:Choice>
              <mc:Fallback>
                <p:oleObj name="Hoja de cálculo" r:id="rId3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8621" y="1846263"/>
                        <a:ext cx="9615084" cy="402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/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Noviembre</a:t>
            </a:r>
            <a:r>
              <a:rPr lang="es-MX" sz="3600" b="1" dirty="0" smtClean="0"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latin typeface="Century Gothic" panose="020B0502020202020204" pitchFamily="34" charset="0"/>
              </a:rPr>
              <a:t>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</a:t>
            </a:r>
            <a:r>
              <a:rPr lang="es-MX" sz="1200" b="1" dirty="0" smtClean="0">
                <a:latin typeface="Century Gothic" panose="020B0502020202020204" pitchFamily="34" charset="0"/>
              </a:rPr>
              <a:t>: Diciembre </a:t>
            </a:r>
            <a:r>
              <a:rPr lang="es-MX" sz="1200" b="1" dirty="0" smtClean="0">
                <a:latin typeface="Century Gothic" panose="020B0502020202020204" pitchFamily="34" charset="0"/>
              </a:rPr>
              <a:t>2021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anose="020B0502020202020204" pitchFamily="34" charset="0"/>
              </a:rPr>
              <a:t>Índice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1. Total de solicitudes recibidas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2. Medio por el cual fueron presentadas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3. Comparativo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4. Comparativo histórico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5. Top 10 de entidades con más solicitudes del mes informado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6. Comparativo Top 10 de entidades con más solicitudes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7. Top 10 de entidades con más solicitudes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8. Solicitudes recibidas según clasificación de Sujetos Obligados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9. Entidades con más solicitudes atendidas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10. Tipo de respuestas otorgadas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11. Histórico de solicitudes recibidas en el Instituto Coahuilense de Acceso a la Información Pública</a:t>
            </a: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Total de solicitudes </a:t>
            </a:r>
            <a:r>
              <a:rPr lang="es-MX" dirty="0"/>
              <a:t>r</a:t>
            </a:r>
            <a:r>
              <a:rPr lang="es-MX" dirty="0" smtClean="0"/>
              <a:t>ecibidas</a:t>
            </a: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007441"/>
              </p:ext>
            </p:extLst>
          </p:nvPr>
        </p:nvGraphicFramePr>
        <p:xfrm>
          <a:off x="1271775" y="2757146"/>
          <a:ext cx="10058400" cy="390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5"/>
          <p:cNvSpPr txBox="1">
            <a:spLocks/>
          </p:cNvSpPr>
          <p:nvPr/>
        </p:nvSpPr>
        <p:spPr>
          <a:xfrm>
            <a:off x="8027894" y="2582334"/>
            <a:ext cx="3127786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Medio por el cual fueron recibidas</a:t>
            </a:r>
            <a:endParaRPr lang="es-MX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76815"/>
              </p:ext>
            </p:extLst>
          </p:nvPr>
        </p:nvGraphicFramePr>
        <p:xfrm>
          <a:off x="1097280" y="1846263"/>
          <a:ext cx="10058400" cy="449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3. Comparativo en relación con el mes anterior</a:t>
            </a:r>
            <a:endParaRPr lang="es-MX" sz="4000" dirty="0"/>
          </a:p>
        </p:txBody>
      </p:sp>
      <p:graphicFrame>
        <p:nvGraphicFramePr>
          <p:cNvPr id="28" name="Marcador de contenido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88468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4. Comparativo histórico del ejercicio en curso</a:t>
            </a:r>
            <a:endParaRPr lang="es-MX" sz="40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56380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 Top 10 Entidades con más Solicitudes</a:t>
            </a:r>
            <a:endParaRPr lang="es-MX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17557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 </a:t>
            </a:r>
            <a:r>
              <a:rPr lang="es-MX" sz="3600" dirty="0"/>
              <a:t>Comparativo Top 10 de entidades con más solicitudes en relación con el mes anterior</a:t>
            </a:r>
          </a:p>
        </p:txBody>
      </p:sp>
      <p:graphicFrame>
        <p:nvGraphicFramePr>
          <p:cNvPr id="18" name="Marcador de contenido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4851787"/>
              </p:ext>
            </p:extLst>
          </p:nvPr>
        </p:nvGraphicFramePr>
        <p:xfrm>
          <a:off x="1096963" y="1805922"/>
          <a:ext cx="4938712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Octubre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2021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Secretaría de Salud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2. Secretaría de Finanzas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3. Administración Fiscal General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4. Fiscalía General de Justicia del Estado de Coahuila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5. Saltillo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6. Torreón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7. Piedras Negras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8. Poder Judicial del Estado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9. Allende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10. Instituto Coahuilense de Acceso a la Información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Pública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Marcador de contenido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9975681"/>
              </p:ext>
            </p:extLst>
          </p:nvPr>
        </p:nvGraphicFramePr>
        <p:xfrm>
          <a:off x="6218238" y="1805922"/>
          <a:ext cx="4937125" cy="420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Noviembre 2021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 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 Congreso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 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 Acuña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 Universidad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Seguridad Publica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235761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7</a:t>
            </a:r>
            <a:r>
              <a:rPr lang="es-MX" sz="4000" dirty="0" smtClean="0"/>
              <a:t>. Top 10 Entidades con más Solicitudes del Ejercicio en Curso</a:t>
            </a:r>
            <a:endParaRPr lang="es-MX" sz="40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156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405</TotalTime>
  <Words>435</Words>
  <Application>Microsoft Office PowerPoint</Application>
  <PresentationFormat>Panorámica</PresentationFormat>
  <Paragraphs>75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Century Gothic</vt:lpstr>
      <vt:lpstr>Retrospección</vt:lpstr>
      <vt:lpstr>Hoja de cálculo de Microsoft Excel</vt:lpstr>
      <vt:lpstr>Reporte de Estadísticas de Solicitudes de Acceso a la Información y Datos Personales.  Noviembre 2021</vt:lpstr>
      <vt:lpstr>Índice</vt:lpstr>
      <vt:lpstr>1. Total de solicitudes recibidas</vt:lpstr>
      <vt:lpstr>2. Medio por el cual fueron recibidas</vt:lpstr>
      <vt:lpstr>3. Comparativo en relación con el mes anterior</vt:lpstr>
      <vt:lpstr>4. Comparativo histórico del ejercicio en curso</vt:lpstr>
      <vt:lpstr>5. Top 10 Entidades con más Solicitudes</vt:lpstr>
      <vt:lpstr>6. Comparativo Top 10 de entidades con más solicitudes en relación con el mes anterior</vt:lpstr>
      <vt:lpstr>7. Top 10 Entidades con más Solicitudes del Ejercicio en Curso</vt:lpstr>
      <vt:lpstr>8. Solicitudes recibidas según clasificación de Sujetos Obligados</vt:lpstr>
      <vt:lpstr>9. Entidades con más solicitudes atendidas </vt:lpstr>
      <vt:lpstr>10. Tipo de respuestas otorgadas </vt:lpstr>
      <vt:lpstr>11. Histórico de solicitudes recibidas en el Instituto Coahuilense de Acceso a la Información Pública</vt:lpstr>
      <vt:lpstr>Reporte de Estadísticas de Solicitudes de Acceso a la Información y Datos Personales.  Noviembre 2021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Estadísticas de Solicitudes de Acceso a la Información y Datos Personales Octubre 2021.</dc:title>
  <dc:creator>Cuenta Microsoft</dc:creator>
  <cp:lastModifiedBy>Cuenta Microsoft</cp:lastModifiedBy>
  <cp:revision>38</cp:revision>
  <dcterms:created xsi:type="dcterms:W3CDTF">2021-11-04T16:37:14Z</dcterms:created>
  <dcterms:modified xsi:type="dcterms:W3CDTF">2021-12-07T16:45:32Z</dcterms:modified>
</cp:coreProperties>
</file>